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roxima Nova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747775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7" roundtripDataSignature="AMtx7mgt5afqYAmpabWZCgTix6djd8TE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7.xml"/><Relationship Id="rId34" Type="http://schemas.openxmlformats.org/officeDocument/2006/relationships/font" Target="fonts/ProximaNova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1" name="Google Shape;18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Didone e Cartagine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9" name="Google Shape;189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9" name="Google Shape;209;p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Equazione della retta y=ax ; in questo caso y=-12x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Proporzionalità diretta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"/>
              <a:t>Si aprono altre finestre di lavoro</a:t>
            </a:r>
            <a:endParaRPr/>
          </a:p>
        </p:txBody>
      </p:sp>
      <p:sp>
        <p:nvSpPr>
          <p:cNvPr id="231" name="Google Shape;231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3" name="Google Shape;25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8" name="Google Shape;268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4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" name="Google Shape;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Relationship Id="rId6" Type="http://schemas.openxmlformats.org/officeDocument/2006/relationships/image" Target="../media/image14.jpg"/><Relationship Id="rId7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Relationship Id="rId4" Type="http://schemas.openxmlformats.org/officeDocument/2006/relationships/image" Target="../media/image24.jpg"/><Relationship Id="rId5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chiara.ca@cpiabologna.istruzioneer.i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hyperlink" Target="http://www.scuolavalore.indire.it/nuove_risorse/linsieme-n-e-il-gioco-numerand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ctrTitle"/>
          </p:nvPr>
        </p:nvSpPr>
        <p:spPr>
          <a:xfrm>
            <a:off x="311700" y="1601763"/>
            <a:ext cx="8520600" cy="167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it" sz="4400">
                <a:solidFill>
                  <a:srgbClr val="0070C0"/>
                </a:solidFill>
              </a:rPr>
              <a:t>UDL E DIDATTICA DELLA MATEMATICA INCLUSIVA</a:t>
            </a:r>
            <a:endParaRPr/>
          </a:p>
        </p:txBody>
      </p:sp>
      <p:sp>
        <p:nvSpPr>
          <p:cNvPr id="61" name="Google Shape;61;p1"/>
          <p:cNvSpPr txBox="1"/>
          <p:nvPr>
            <p:ph idx="1" type="subTitle"/>
          </p:nvPr>
        </p:nvSpPr>
        <p:spPr>
          <a:xfrm>
            <a:off x="311700" y="3617214"/>
            <a:ext cx="8520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rPr lang="it">
                <a:solidFill>
                  <a:schemeClr val="dk1"/>
                </a:solidFill>
              </a:rPr>
              <a:t>CHIARA CATENI</a:t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2857"/>
              <a:buNone/>
            </a:pPr>
            <a:r>
              <a:rPr lang="it">
                <a:solidFill>
                  <a:schemeClr val="dk1"/>
                </a:solidFill>
              </a:rPr>
              <a:t>CPIA 2 metropolitano Bologna "Eduard C. Lindeman"</a:t>
            </a:r>
            <a:endParaRPr/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6711" y="294489"/>
            <a:ext cx="2388198" cy="97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091" y="120053"/>
            <a:ext cx="1126775" cy="13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/>
          <p:nvPr>
            <p:ph idx="1" type="body"/>
          </p:nvPr>
        </p:nvSpPr>
        <p:spPr>
          <a:xfrm>
            <a:off x="917575" y="1585600"/>
            <a:ext cx="7951500" cy="28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3578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700">
                <a:solidFill>
                  <a:schemeClr val="dk1"/>
                </a:solidFill>
              </a:rPr>
              <a:t>le tre cifre estratte per raggiungere l’obiettivo possono essere utilizzate come cifra o come numero</a:t>
            </a:r>
            <a:endParaRPr sz="2700">
              <a:solidFill>
                <a:schemeClr val="dk1"/>
              </a:solidFill>
            </a:endParaRPr>
          </a:p>
          <a:p>
            <a:pPr indent="-33578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700">
                <a:solidFill>
                  <a:schemeClr val="dk1"/>
                </a:solidFill>
              </a:rPr>
              <a:t>le operazioni si possono scrivere separatamente o in forma di espressione</a:t>
            </a:r>
            <a:endParaRPr sz="2700">
              <a:solidFill>
                <a:schemeClr val="dk1"/>
              </a:solidFill>
            </a:endParaRPr>
          </a:p>
          <a:p>
            <a:pPr indent="-33578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700">
                <a:solidFill>
                  <a:schemeClr val="dk1"/>
                </a:solidFill>
              </a:rPr>
              <a:t>l’insieme numerico di riferimento è quello dei numeri naturali</a:t>
            </a:r>
            <a:endParaRPr sz="2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6666"/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6666"/>
              <a:buNone/>
            </a:pPr>
            <a:r>
              <a:rPr lang="it" sz="2700">
                <a:solidFill>
                  <a:schemeClr val="dk1"/>
                </a:solidFill>
              </a:rPr>
              <a:t>Attraverso il contesto ludico si lavora su concetti importanti, come la differenza cifra-numero, gli insiemi numerici, il significato delle espressioni.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119" name="Google Shape;119;p10"/>
          <p:cNvSpPr/>
          <p:nvPr/>
        </p:nvSpPr>
        <p:spPr>
          <a:xfrm>
            <a:off x="274925" y="3324085"/>
            <a:ext cx="580200" cy="28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0"/>
          <p:cNvSpPr/>
          <p:nvPr/>
        </p:nvSpPr>
        <p:spPr>
          <a:xfrm>
            <a:off x="1263325" y="399625"/>
            <a:ext cx="6510000" cy="1005600"/>
          </a:xfrm>
          <a:prstGeom prst="rect">
            <a:avLst/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0"/>
          <p:cNvSpPr txBox="1"/>
          <p:nvPr/>
        </p:nvSpPr>
        <p:spPr>
          <a:xfrm>
            <a:off x="1372975" y="567200"/>
            <a:ext cx="62907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it" sz="2700" u="none" cap="none" strike="noStrik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SI GIOCA IN GRUPPO!</a:t>
            </a:r>
            <a:endParaRPr b="0" i="0" sz="2700" u="none" cap="none" strike="noStrik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/>
          <p:nvPr>
            <p:ph type="title"/>
          </p:nvPr>
        </p:nvSpPr>
        <p:spPr>
          <a:xfrm>
            <a:off x="457200" y="65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it" sz="240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COSA VALUTARE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27" name="Google Shape;127;p11"/>
          <p:cNvSpPr txBox="1"/>
          <p:nvPr>
            <p:ph idx="1" type="body"/>
          </p:nvPr>
        </p:nvSpPr>
        <p:spPr>
          <a:xfrm>
            <a:off x="457200" y="922678"/>
            <a:ext cx="8229600" cy="349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memoria?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padronanza del calcolo aritmetico e algebrico?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linguaggio matematico?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capacità di risoluzione dei problemi?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l’autonomia risolutiva?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1"/>
          <p:cNvSpPr txBox="1"/>
          <p:nvPr/>
        </p:nvSpPr>
        <p:spPr>
          <a:xfrm>
            <a:off x="2843425" y="4419000"/>
            <a:ext cx="528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it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TUTTI VOGLIONO IL VOTO!</a:t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 txBox="1"/>
          <p:nvPr>
            <p:ph type="title"/>
          </p:nvPr>
        </p:nvSpPr>
        <p:spPr>
          <a:xfrm>
            <a:off x="250825" y="205978"/>
            <a:ext cx="864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it" sz="250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IL DIFFICILE MESTIERE DI STUDENTE ADULTO</a:t>
            </a:r>
            <a:endParaRPr b="1" sz="25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"/>
          <p:cNvSpPr txBox="1"/>
          <p:nvPr>
            <p:ph idx="1" type="body"/>
          </p:nvPr>
        </p:nvSpPr>
        <p:spPr>
          <a:xfrm>
            <a:off x="457200" y="133707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Quello di imparare è un mestiere difficile quanto quello di insegnare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1524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Intervengono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timidezza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bisogno di gratificazioni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paura di fallire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it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pudore di scoprirsi di fronte agli altri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"/>
          <p:cNvSpPr txBox="1"/>
          <p:nvPr>
            <p:ph type="title"/>
          </p:nvPr>
        </p:nvSpPr>
        <p:spPr>
          <a:xfrm>
            <a:off x="457200" y="8691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it" sz="250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ALLA FINE DEL PERCORS</a:t>
            </a:r>
            <a:r>
              <a:rPr b="1" lang="it" sz="25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1" i="0" lang="it" sz="250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5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3"/>
          <p:cNvSpPr txBox="1"/>
          <p:nvPr>
            <p:ph idx="1" type="body"/>
          </p:nvPr>
        </p:nvSpPr>
        <p:spPr>
          <a:xfrm>
            <a:off x="468312" y="951309"/>
            <a:ext cx="8229600" cy="3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it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Per l’insegnante</a:t>
            </a:r>
            <a:r>
              <a:rPr b="0" i="0" lang="it" sz="240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 sola certezza: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indispensabile la disponibilità a mettere continuamente in discussione le </a:t>
            </a:r>
            <a:r>
              <a:rPr lang="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propri</a:t>
            </a: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convinzioni.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centro quel che </a:t>
            </a:r>
            <a:r>
              <a:rPr lang="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spesso</a:t>
            </a: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è a margine: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partecipazione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l’interesse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il modo con cui ognuno si </a:t>
            </a:r>
            <a:r>
              <a:rPr lang="it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b="0" i="0" lang="it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mosso lungo l’intero percorso </a:t>
            </a:r>
            <a:endParaRPr b="0" i="0" sz="24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/>
          <p:nvPr>
            <p:ph type="title"/>
          </p:nvPr>
        </p:nvSpPr>
        <p:spPr>
          <a:xfrm>
            <a:off x="273648" y="25569"/>
            <a:ext cx="301628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">
                <a:solidFill>
                  <a:srgbClr val="0070C0"/>
                </a:solidFill>
              </a:rPr>
              <a:t>UN'ESPERIENZA</a:t>
            </a:r>
            <a:endParaRPr b="1">
              <a:solidFill>
                <a:srgbClr val="0070C0"/>
              </a:solidFill>
            </a:endParaRPr>
          </a:p>
        </p:txBody>
      </p:sp>
      <p:pic>
        <p:nvPicPr>
          <p:cNvPr id="146" name="Google Shape;1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0343" y="1083823"/>
            <a:ext cx="5680009" cy="2935581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magine che contiene vestiti, persona, tavolo, interno&#10;&#10;Il contenuto generato dall'IA potrebbe non essere corretto." id="147" name="Google Shape;147;p14"/>
          <p:cNvPicPr preferRelativeResize="0"/>
          <p:nvPr/>
        </p:nvPicPr>
        <p:blipFill rotWithShape="1">
          <a:blip r:embed="rId4">
            <a:alphaModFix/>
          </a:blip>
          <a:srcRect b="10227" l="0" r="0" t="5397"/>
          <a:stretch/>
        </p:blipFill>
        <p:spPr>
          <a:xfrm>
            <a:off x="273648" y="1083823"/>
            <a:ext cx="2609401" cy="293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4572000" y="4346089"/>
            <a:ext cx="25827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#piùmatematicaalcpia</a:t>
            </a:r>
            <a:endParaRPr b="1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/>
          <p:nvPr/>
        </p:nvSpPr>
        <p:spPr>
          <a:xfrm flipH="1" rot="5400000">
            <a:off x="-1057474" y="1057650"/>
            <a:ext cx="5143500" cy="302820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12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 flipH="1" rot="5400000">
            <a:off x="-1057474" y="1065254"/>
            <a:ext cx="5143500" cy="302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490"/>
                </a:srgbClr>
              </a:gs>
              <a:gs pos="100000">
                <a:srgbClr val="156082">
                  <a:alpha val="45490"/>
                </a:srgbClr>
              </a:gs>
            </a:gsLst>
            <a:lin ang="180000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/>
          <p:nvPr/>
        </p:nvSpPr>
        <p:spPr>
          <a:xfrm flipH="1" rot="5400000">
            <a:off x="576025" y="2691146"/>
            <a:ext cx="1876500" cy="3028200"/>
          </a:xfrm>
          <a:prstGeom prst="rect">
            <a:avLst/>
          </a:prstGeom>
          <a:gradFill>
            <a:gsLst>
              <a:gs pos="0">
                <a:srgbClr val="156082">
                  <a:alpha val="28235"/>
                </a:srgbClr>
              </a:gs>
              <a:gs pos="2000">
                <a:srgbClr val="156082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79990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/>
          <p:nvPr/>
        </p:nvSpPr>
        <p:spPr>
          <a:xfrm rot="-964601">
            <a:off x="-376648" y="727714"/>
            <a:ext cx="2922552" cy="3131309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352"/>
                </a:srgbClr>
              </a:gs>
            </a:gsLst>
            <a:lin ang="1800004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5"/>
          <p:cNvSpPr/>
          <p:nvPr/>
        </p:nvSpPr>
        <p:spPr>
          <a:xfrm flipH="1">
            <a:off x="95769" y="1052760"/>
            <a:ext cx="8428491" cy="3028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588"/>
                </a:srgbClr>
              </a:gs>
              <a:gs pos="100000">
                <a:srgbClr val="43AFE2">
                  <a:alpha val="10588"/>
                </a:srgbClr>
              </a:gs>
            </a:gsLst>
            <a:lin ang="7200017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 RELAZIONI FRA AREA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PERIMETRO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3337561" y="487110"/>
            <a:ext cx="5186700" cy="41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 vi sono due relazioni con qualche mutuo legame reciproco, lo studente tenta di applicare la seguente “legge di conservazione”: se la tal cosa cresce, anche quest’altra ad essa relazionata cresce (e viceversa)</a:t>
            </a:r>
            <a:endParaRPr b="0" i="0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778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it" sz="1500" u="none" cap="none" strike="noStrike">
                <a:solidFill>
                  <a:srgbClr val="171717"/>
                </a:solidFill>
                <a:latin typeface="Arial"/>
                <a:ea typeface="Arial"/>
                <a:cs typeface="Arial"/>
                <a:sym typeface="Arial"/>
              </a:rPr>
              <a:t>D’Amore – Fandino Pinilla</a:t>
            </a:r>
            <a:endParaRPr b="0" i="0" sz="1500" u="none" cap="none" strike="noStrike">
              <a:solidFill>
                <a:srgbClr val="17171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8" y="0"/>
            <a:ext cx="35456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6"/>
          <p:cNvSpPr txBox="1"/>
          <p:nvPr/>
        </p:nvSpPr>
        <p:spPr>
          <a:xfrm>
            <a:off x="4095607" y="4148541"/>
            <a:ext cx="5048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 Castelnuovo – La matematica. Figure piane A – La Nuova Italia,1998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3998119" y="122760"/>
            <a:ext cx="49824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 SONO TANTO INTERESSANTI IL PERIMETRO O L’AREA</a:t>
            </a:r>
            <a:r>
              <a:rPr b="0" i="0" lang="it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SÉ, QUANTO LA RELAZIONE TRA PERIMETRO E AREA</a:t>
            </a:r>
            <a:r>
              <a:rPr b="0" i="0" lang="it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LE MISCONCEZIONI CHE NE DERIVANO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7744" y="1696175"/>
            <a:ext cx="3031522" cy="2270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293" y="842645"/>
            <a:ext cx="2590200" cy="345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17"/>
          <p:cNvCxnSpPr/>
          <p:nvPr/>
        </p:nvCxnSpPr>
        <p:spPr>
          <a:xfrm>
            <a:off x="3124200" y="1180415"/>
            <a:ext cx="0" cy="27825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5" name="Google Shape;17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4411" y="842645"/>
            <a:ext cx="2590200" cy="345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17"/>
          <p:cNvCxnSpPr/>
          <p:nvPr/>
        </p:nvCxnSpPr>
        <p:spPr>
          <a:xfrm>
            <a:off x="5996940" y="1180415"/>
            <a:ext cx="0" cy="27825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7" name="Google Shape;17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5572" y="842646"/>
            <a:ext cx="2590200" cy="3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7"/>
          <p:cNvSpPr txBox="1"/>
          <p:nvPr/>
        </p:nvSpPr>
        <p:spPr>
          <a:xfrm>
            <a:off x="387293" y="204396"/>
            <a:ext cx="32255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LO SPAGO DI EMMA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Roberto\Desktop\GEOMETRIA.jpg" id="183" name="Google Shape;18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58" y="615556"/>
            <a:ext cx="2340992" cy="3328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/>
        </p:nvSpPr>
        <p:spPr>
          <a:xfrm>
            <a:off x="2643726" y="1003550"/>
            <a:ext cx="6243300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it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DAL LIBRO DI EMMA CASTELNUOVO DEL 1979:</a:t>
            </a:r>
            <a:endParaRPr b="0" i="0" sz="11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7284" y="2005163"/>
            <a:ext cx="5712771" cy="1938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281" y="0"/>
            <a:ext cx="7745438" cy="5479895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p19"/>
          <p:cNvSpPr/>
          <p:nvPr/>
        </p:nvSpPr>
        <p:spPr>
          <a:xfrm>
            <a:off x="1144275" y="381431"/>
            <a:ext cx="127200" cy="1756800"/>
          </a:xfrm>
          <a:prstGeom prst="rect">
            <a:avLst/>
          </a:prstGeom>
          <a:solidFill>
            <a:schemeClr val="accent1">
              <a:alpha val="50196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3" name="Google Shape;193;p19"/>
          <p:cNvSpPr/>
          <p:nvPr/>
        </p:nvSpPr>
        <p:spPr>
          <a:xfrm>
            <a:off x="1410019" y="497006"/>
            <a:ext cx="266100" cy="1641300"/>
          </a:xfrm>
          <a:prstGeom prst="rect">
            <a:avLst/>
          </a:prstGeom>
          <a:solidFill>
            <a:srgbClr val="FFC000">
              <a:alpha val="4901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4" name="Google Shape;194;p19"/>
          <p:cNvSpPr/>
          <p:nvPr/>
        </p:nvSpPr>
        <p:spPr>
          <a:xfrm>
            <a:off x="1814588" y="635719"/>
            <a:ext cx="393000" cy="1502400"/>
          </a:xfrm>
          <a:prstGeom prst="rect">
            <a:avLst/>
          </a:prstGeom>
          <a:solidFill>
            <a:srgbClr val="FFFF00">
              <a:alpha val="1647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2346281" y="762863"/>
            <a:ext cx="543300" cy="1375200"/>
          </a:xfrm>
          <a:prstGeom prst="rect">
            <a:avLst/>
          </a:prstGeom>
          <a:solidFill>
            <a:srgbClr val="92D050">
              <a:alpha val="4509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6" name="Google Shape;196;p19"/>
          <p:cNvSpPr/>
          <p:nvPr/>
        </p:nvSpPr>
        <p:spPr>
          <a:xfrm>
            <a:off x="3028275" y="890006"/>
            <a:ext cx="681900" cy="1248000"/>
          </a:xfrm>
          <a:prstGeom prst="rect">
            <a:avLst/>
          </a:prstGeom>
          <a:solidFill>
            <a:srgbClr val="00B050">
              <a:alpha val="4000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7" name="Google Shape;197;p19"/>
          <p:cNvSpPr/>
          <p:nvPr/>
        </p:nvSpPr>
        <p:spPr>
          <a:xfrm>
            <a:off x="3848869" y="1051819"/>
            <a:ext cx="797700" cy="1086300"/>
          </a:xfrm>
          <a:prstGeom prst="rect">
            <a:avLst/>
          </a:prstGeom>
          <a:solidFill>
            <a:srgbClr val="00B0F0">
              <a:alpha val="4156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4785113" y="1178963"/>
            <a:ext cx="948000" cy="959100"/>
          </a:xfrm>
          <a:prstGeom prst="rect">
            <a:avLst/>
          </a:prstGeom>
          <a:solidFill>
            <a:srgbClr val="0070C0">
              <a:alpha val="4549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5871656" y="1306106"/>
            <a:ext cx="1086600" cy="832200"/>
          </a:xfrm>
          <a:prstGeom prst="rect">
            <a:avLst/>
          </a:prstGeom>
          <a:solidFill>
            <a:srgbClr val="002060">
              <a:alpha val="4705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982481" y="2387494"/>
            <a:ext cx="1236900" cy="687300"/>
          </a:xfrm>
          <a:prstGeom prst="rect">
            <a:avLst/>
          </a:prstGeom>
          <a:solidFill>
            <a:srgbClr val="7030A0">
              <a:alpha val="41176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1" name="Google Shape;201;p19"/>
          <p:cNvSpPr/>
          <p:nvPr/>
        </p:nvSpPr>
        <p:spPr>
          <a:xfrm>
            <a:off x="2346281" y="2519738"/>
            <a:ext cx="1364100" cy="564000"/>
          </a:xfrm>
          <a:prstGeom prst="rect">
            <a:avLst/>
          </a:prstGeom>
          <a:solidFill>
            <a:srgbClr val="C00000">
              <a:alpha val="4000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2" name="Google Shape;202;p19"/>
          <p:cNvSpPr/>
          <p:nvPr/>
        </p:nvSpPr>
        <p:spPr>
          <a:xfrm>
            <a:off x="3837206" y="2646881"/>
            <a:ext cx="1479600" cy="436800"/>
          </a:xfrm>
          <a:prstGeom prst="rect">
            <a:avLst/>
          </a:prstGeom>
          <a:solidFill>
            <a:schemeClr val="accent4">
              <a:alpha val="45490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3" name="Google Shape;203;p19"/>
          <p:cNvSpPr/>
          <p:nvPr/>
        </p:nvSpPr>
        <p:spPr>
          <a:xfrm>
            <a:off x="5478581" y="2797144"/>
            <a:ext cx="1595100" cy="286500"/>
          </a:xfrm>
          <a:prstGeom prst="rect">
            <a:avLst/>
          </a:prstGeom>
          <a:solidFill>
            <a:schemeClr val="accent5">
              <a:alpha val="43137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4" name="Google Shape;204;p19"/>
          <p:cNvSpPr/>
          <p:nvPr/>
        </p:nvSpPr>
        <p:spPr>
          <a:xfrm>
            <a:off x="1005656" y="3465263"/>
            <a:ext cx="1745400" cy="145200"/>
          </a:xfrm>
          <a:prstGeom prst="rect">
            <a:avLst/>
          </a:prstGeom>
          <a:solidFill>
            <a:srgbClr val="8B7B57">
              <a:alpha val="3803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4247681" y="3433809"/>
            <a:ext cx="40734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" sz="1800" u="none" cap="none" strike="noStrike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rPr>
              <a:t>Si scopre che: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" sz="1800" u="none" cap="none" strike="noStrike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rPr>
              <a:t>1. Il quadrato è un rettangolo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3A7D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" sz="1800" u="none" cap="none" strike="noStrike">
                <a:solidFill>
                  <a:srgbClr val="3A7D22"/>
                </a:solidFill>
                <a:latin typeface="Arial"/>
                <a:ea typeface="Arial"/>
                <a:cs typeface="Arial"/>
                <a:sym typeface="Arial"/>
              </a:rPr>
              <a:t>2. tra tutti i rettangoli isoperimetrici il quadrato ha l’area massima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/>
        </p:nvSpPr>
        <p:spPr>
          <a:xfrm>
            <a:off x="192900" y="240742"/>
            <a:ext cx="8758200" cy="46620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it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Viaggio nell’istruzione degli Adulti In Italia. Alla scoperta di esigenze, problemi e soluzioni – </a:t>
            </a:r>
            <a:r>
              <a:rPr b="0" i="1" lang="it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Indire, 2018 </a:t>
            </a:r>
            <a:r>
              <a:rPr b="0" i="0" lang="it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it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L’adulto che apprende, a differenza del bambino che apprende, di solito </a:t>
            </a:r>
            <a:r>
              <a:rPr b="1" i="0" lang="it" sz="2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sceglie consapevolmente</a:t>
            </a:r>
            <a:r>
              <a:rPr b="0" i="0" lang="it" sz="2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it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 partecipare alle esperienze formative attraverso le quali, oltre che apprendere, intende </a:t>
            </a:r>
            <a:r>
              <a:rPr b="1" i="0" lang="it" sz="2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intrecciare relazioni con gli altri</a:t>
            </a:r>
            <a:r>
              <a:rPr b="0" i="0" lang="it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con le istituzioni e gli ambienti professionali. L’adulto che decide di apprendere stabilisce in un certo senso di cambiare il proprio comportamento, di </a:t>
            </a:r>
            <a:r>
              <a:rPr b="1" i="0" lang="it" sz="2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acquisire metodi e strategie che gli consentano di affrontare situazioni nuove</a:t>
            </a:r>
            <a:r>
              <a:rPr b="0" i="0" lang="it" sz="2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it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di operare secondo obiettivi precisi. 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281" y="0"/>
            <a:ext cx="7745438" cy="5479895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12" name="Google Shape;212;p20"/>
          <p:cNvCxnSpPr/>
          <p:nvPr/>
        </p:nvCxnSpPr>
        <p:spPr>
          <a:xfrm>
            <a:off x="980048" y="231169"/>
            <a:ext cx="28200" cy="19071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3" name="Google Shape;213;p20"/>
          <p:cNvSpPr/>
          <p:nvPr/>
        </p:nvSpPr>
        <p:spPr>
          <a:xfrm>
            <a:off x="1144275" y="381431"/>
            <a:ext cx="127200" cy="1756800"/>
          </a:xfrm>
          <a:prstGeom prst="rect">
            <a:avLst/>
          </a:prstGeom>
          <a:solidFill>
            <a:schemeClr val="accent1">
              <a:alpha val="50196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4" name="Google Shape;214;p20"/>
          <p:cNvSpPr/>
          <p:nvPr/>
        </p:nvSpPr>
        <p:spPr>
          <a:xfrm>
            <a:off x="1410019" y="497006"/>
            <a:ext cx="266100" cy="1641300"/>
          </a:xfrm>
          <a:prstGeom prst="rect">
            <a:avLst/>
          </a:prstGeom>
          <a:solidFill>
            <a:srgbClr val="FFC000">
              <a:alpha val="4901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5" name="Google Shape;215;p20"/>
          <p:cNvSpPr/>
          <p:nvPr/>
        </p:nvSpPr>
        <p:spPr>
          <a:xfrm>
            <a:off x="1814588" y="635719"/>
            <a:ext cx="393000" cy="1502400"/>
          </a:xfrm>
          <a:prstGeom prst="rect">
            <a:avLst/>
          </a:prstGeom>
          <a:solidFill>
            <a:srgbClr val="FFFF00">
              <a:alpha val="1647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2346281" y="762863"/>
            <a:ext cx="543300" cy="1375200"/>
          </a:xfrm>
          <a:prstGeom prst="rect">
            <a:avLst/>
          </a:prstGeom>
          <a:solidFill>
            <a:srgbClr val="92D050">
              <a:alpha val="4509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7" name="Google Shape;217;p20"/>
          <p:cNvSpPr/>
          <p:nvPr/>
        </p:nvSpPr>
        <p:spPr>
          <a:xfrm>
            <a:off x="3028275" y="890006"/>
            <a:ext cx="681900" cy="1248000"/>
          </a:xfrm>
          <a:prstGeom prst="rect">
            <a:avLst/>
          </a:prstGeom>
          <a:solidFill>
            <a:srgbClr val="00B050">
              <a:alpha val="4000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3848869" y="1051819"/>
            <a:ext cx="797700" cy="1086300"/>
          </a:xfrm>
          <a:prstGeom prst="rect">
            <a:avLst/>
          </a:prstGeom>
          <a:solidFill>
            <a:srgbClr val="00B0F0">
              <a:alpha val="4156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4785113" y="1178963"/>
            <a:ext cx="948000" cy="959100"/>
          </a:xfrm>
          <a:prstGeom prst="rect">
            <a:avLst/>
          </a:prstGeom>
          <a:solidFill>
            <a:srgbClr val="0070C0">
              <a:alpha val="4549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5871656" y="1306106"/>
            <a:ext cx="1086600" cy="832200"/>
          </a:xfrm>
          <a:prstGeom prst="rect">
            <a:avLst/>
          </a:prstGeom>
          <a:solidFill>
            <a:srgbClr val="002060">
              <a:alpha val="4705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982481" y="2387494"/>
            <a:ext cx="1236900" cy="687300"/>
          </a:xfrm>
          <a:prstGeom prst="rect">
            <a:avLst/>
          </a:prstGeom>
          <a:solidFill>
            <a:srgbClr val="7030A0">
              <a:alpha val="41176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2346281" y="2519738"/>
            <a:ext cx="1364100" cy="564000"/>
          </a:xfrm>
          <a:prstGeom prst="rect">
            <a:avLst/>
          </a:prstGeom>
          <a:solidFill>
            <a:srgbClr val="C00000">
              <a:alpha val="4000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3837206" y="2646881"/>
            <a:ext cx="1479600" cy="436800"/>
          </a:xfrm>
          <a:prstGeom prst="rect">
            <a:avLst/>
          </a:prstGeom>
          <a:solidFill>
            <a:schemeClr val="accent4">
              <a:alpha val="45490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5478581" y="2797144"/>
            <a:ext cx="1595100" cy="286500"/>
          </a:xfrm>
          <a:prstGeom prst="rect">
            <a:avLst/>
          </a:prstGeom>
          <a:solidFill>
            <a:schemeClr val="accent5">
              <a:alpha val="43137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1005656" y="3465263"/>
            <a:ext cx="1745400" cy="145200"/>
          </a:xfrm>
          <a:prstGeom prst="rect">
            <a:avLst/>
          </a:prstGeom>
          <a:solidFill>
            <a:srgbClr val="8B7B57">
              <a:alpha val="3803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26" name="Google Shape;226;p20"/>
          <p:cNvCxnSpPr/>
          <p:nvPr/>
        </p:nvCxnSpPr>
        <p:spPr>
          <a:xfrm rot="10800000">
            <a:off x="2889806" y="3610444"/>
            <a:ext cx="1918500" cy="189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7" name="Google Shape;227;p20"/>
          <p:cNvSpPr/>
          <p:nvPr/>
        </p:nvSpPr>
        <p:spPr>
          <a:xfrm>
            <a:off x="5316806" y="3478763"/>
            <a:ext cx="2706900" cy="13218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it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Aggiungiamo i casi limite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281" y="0"/>
            <a:ext cx="7745438" cy="54798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21"/>
          <p:cNvCxnSpPr/>
          <p:nvPr/>
        </p:nvCxnSpPr>
        <p:spPr>
          <a:xfrm>
            <a:off x="982481" y="184150"/>
            <a:ext cx="0" cy="19605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p21"/>
          <p:cNvSpPr/>
          <p:nvPr/>
        </p:nvSpPr>
        <p:spPr>
          <a:xfrm>
            <a:off x="1005656" y="381469"/>
            <a:ext cx="127200" cy="1756800"/>
          </a:xfrm>
          <a:prstGeom prst="rect">
            <a:avLst/>
          </a:prstGeom>
          <a:solidFill>
            <a:srgbClr val="FF0000">
              <a:alpha val="4901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1005656" y="497006"/>
            <a:ext cx="266100" cy="1641300"/>
          </a:xfrm>
          <a:prstGeom prst="rect">
            <a:avLst/>
          </a:prstGeom>
          <a:solidFill>
            <a:srgbClr val="FFC000">
              <a:alpha val="4352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993994" y="635738"/>
            <a:ext cx="393000" cy="1502400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8" name="Google Shape;238;p21"/>
          <p:cNvSpPr/>
          <p:nvPr/>
        </p:nvSpPr>
        <p:spPr>
          <a:xfrm>
            <a:off x="993994" y="762863"/>
            <a:ext cx="543300" cy="1375200"/>
          </a:xfrm>
          <a:prstGeom prst="rect">
            <a:avLst/>
          </a:prstGeom>
          <a:solidFill>
            <a:srgbClr val="92D050">
              <a:alpha val="47058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9" name="Google Shape;239;p21"/>
          <p:cNvSpPr/>
          <p:nvPr/>
        </p:nvSpPr>
        <p:spPr>
          <a:xfrm>
            <a:off x="993994" y="889988"/>
            <a:ext cx="681900" cy="1248000"/>
          </a:xfrm>
          <a:prstGeom prst="rect">
            <a:avLst/>
          </a:prstGeom>
          <a:solidFill>
            <a:srgbClr val="00B050">
              <a:alpha val="41176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0" name="Google Shape;240;p21"/>
          <p:cNvSpPr/>
          <p:nvPr/>
        </p:nvSpPr>
        <p:spPr>
          <a:xfrm>
            <a:off x="1005656" y="1051763"/>
            <a:ext cx="797700" cy="1086300"/>
          </a:xfrm>
          <a:prstGeom prst="rect">
            <a:avLst/>
          </a:prstGeom>
          <a:solidFill>
            <a:srgbClr val="00B0F0">
              <a:alpha val="3647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1" name="Google Shape;241;p21"/>
          <p:cNvSpPr/>
          <p:nvPr/>
        </p:nvSpPr>
        <p:spPr>
          <a:xfrm>
            <a:off x="992956" y="1178888"/>
            <a:ext cx="948000" cy="959100"/>
          </a:xfrm>
          <a:prstGeom prst="rect">
            <a:avLst/>
          </a:prstGeom>
          <a:solidFill>
            <a:srgbClr val="0070C0">
              <a:alpha val="3803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2" name="Google Shape;242;p21"/>
          <p:cNvSpPr/>
          <p:nvPr/>
        </p:nvSpPr>
        <p:spPr>
          <a:xfrm>
            <a:off x="1005656" y="1306013"/>
            <a:ext cx="1086600" cy="832200"/>
          </a:xfrm>
          <a:prstGeom prst="rect">
            <a:avLst/>
          </a:prstGeom>
          <a:solidFill>
            <a:srgbClr val="002060">
              <a:alpha val="29019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3" name="Google Shape;243;p21"/>
          <p:cNvSpPr/>
          <p:nvPr/>
        </p:nvSpPr>
        <p:spPr>
          <a:xfrm>
            <a:off x="992956" y="1451119"/>
            <a:ext cx="1236900" cy="687300"/>
          </a:xfrm>
          <a:prstGeom prst="rect">
            <a:avLst/>
          </a:prstGeom>
          <a:solidFill>
            <a:srgbClr val="7030A0">
              <a:alpha val="36470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4" name="Google Shape;244;p21"/>
          <p:cNvSpPr/>
          <p:nvPr/>
        </p:nvSpPr>
        <p:spPr>
          <a:xfrm>
            <a:off x="1005656" y="1574213"/>
            <a:ext cx="1364100" cy="564000"/>
          </a:xfrm>
          <a:prstGeom prst="rect">
            <a:avLst/>
          </a:prstGeom>
          <a:solidFill>
            <a:schemeClr val="accent4">
              <a:alpha val="43529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5" name="Google Shape;245;p21"/>
          <p:cNvSpPr/>
          <p:nvPr/>
        </p:nvSpPr>
        <p:spPr>
          <a:xfrm>
            <a:off x="1005656" y="1701544"/>
            <a:ext cx="1479600" cy="436800"/>
          </a:xfrm>
          <a:prstGeom prst="rect">
            <a:avLst/>
          </a:prstGeom>
          <a:solidFill>
            <a:schemeClr val="accent5">
              <a:alpha val="41176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6" name="Google Shape;246;p21"/>
          <p:cNvSpPr/>
          <p:nvPr/>
        </p:nvSpPr>
        <p:spPr>
          <a:xfrm>
            <a:off x="1005656" y="1851844"/>
            <a:ext cx="1595100" cy="286500"/>
          </a:xfrm>
          <a:prstGeom prst="rect">
            <a:avLst/>
          </a:prstGeom>
          <a:solidFill>
            <a:schemeClr val="accent6">
              <a:alpha val="40000"/>
            </a:scheme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7" name="Google Shape;247;p21"/>
          <p:cNvSpPr/>
          <p:nvPr/>
        </p:nvSpPr>
        <p:spPr>
          <a:xfrm>
            <a:off x="1005656" y="1992938"/>
            <a:ext cx="1745400" cy="145200"/>
          </a:xfrm>
          <a:prstGeom prst="rect">
            <a:avLst/>
          </a:prstGeom>
          <a:solidFill>
            <a:srgbClr val="8B7B57">
              <a:alpha val="32156"/>
            </a:srgbClr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ckwel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8" name="Google Shape;248;p21"/>
          <p:cNvCxnSpPr/>
          <p:nvPr/>
        </p:nvCxnSpPr>
        <p:spPr>
          <a:xfrm rot="10800000">
            <a:off x="993000" y="2147823"/>
            <a:ext cx="1902600" cy="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9" name="Google Shape;249;p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6087" y="184150"/>
            <a:ext cx="4775100" cy="47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1"/>
          <p:cNvSpPr txBox="1"/>
          <p:nvPr/>
        </p:nvSpPr>
        <p:spPr>
          <a:xfrm>
            <a:off x="3480038" y="4866501"/>
            <a:ext cx="5067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it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 Castelnuovo – La matematica. Figure piane A – La Nuova Italia,1998</a:t>
            </a:r>
            <a:endParaRPr b="0" i="0" sz="14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13" y="155276"/>
            <a:ext cx="9056830" cy="482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/>
          <p:nvPr/>
        </p:nvSpPr>
        <p:spPr>
          <a:xfrm>
            <a:off x="1143" y="0"/>
            <a:ext cx="91419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testo, computer, schermata, schermo&#10;&#10;Il contenuto generato dall'IA potrebbe non essere corretto." id="261" name="Google Shape;261;p23"/>
          <p:cNvPicPr preferRelativeResize="0"/>
          <p:nvPr/>
        </p:nvPicPr>
        <p:blipFill rotWithShape="1">
          <a:blip r:embed="rId3">
            <a:alphaModFix/>
          </a:blip>
          <a:srcRect b="0" l="9040" r="40058" t="0"/>
          <a:stretch/>
        </p:blipFill>
        <p:spPr>
          <a:xfrm>
            <a:off x="15" y="-1"/>
            <a:ext cx="349070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interno, Personal Computer, Schermo del computer, computer&#10;&#10;Il contenuto generato dall'IA potrebbe non essere corretto." id="262" name="Google Shape;262;p23"/>
          <p:cNvPicPr preferRelativeResize="0"/>
          <p:nvPr/>
        </p:nvPicPr>
        <p:blipFill rotWithShape="1">
          <a:blip r:embed="rId4">
            <a:alphaModFix/>
          </a:blip>
          <a:srcRect b="14570" l="0" r="0" t="4074"/>
          <a:stretch/>
        </p:blipFill>
        <p:spPr>
          <a:xfrm>
            <a:off x="3580504" y="8"/>
            <a:ext cx="5563496" cy="3394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chermo, computer, Visualizzatore&#10;&#10;Il contenuto generato dall'IA potrebbe non essere corretto." id="263" name="Google Shape;263;p23"/>
          <p:cNvPicPr preferRelativeResize="0"/>
          <p:nvPr/>
        </p:nvPicPr>
        <p:blipFill rotWithShape="1">
          <a:blip r:embed="rId5">
            <a:alphaModFix/>
          </a:blip>
          <a:srcRect b="0" l="0" r="0" t="30157"/>
          <a:stretch/>
        </p:blipFill>
        <p:spPr>
          <a:xfrm>
            <a:off x="3580504" y="3472302"/>
            <a:ext cx="1794643" cy="1671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elettronica, Schermo del computer, Attrezzatura per ufficio&#10;&#10;Il contenuto generato dall'IA potrebbe non essere corretto." id="264" name="Google Shape;264;p23"/>
          <p:cNvPicPr preferRelativeResize="0"/>
          <p:nvPr/>
        </p:nvPicPr>
        <p:blipFill rotWithShape="1">
          <a:blip r:embed="rId6">
            <a:alphaModFix/>
          </a:blip>
          <a:srcRect b="10" l="18908" r="7" t="0"/>
          <a:stretch/>
        </p:blipFill>
        <p:spPr>
          <a:xfrm>
            <a:off x="5452742" y="3472303"/>
            <a:ext cx="1806833" cy="1671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interno, Personal Computer, Schermo del computer, testo&#10;&#10;Il contenuto generato dall'IA potrebbe non essere corretto." id="265" name="Google Shape;265;p23"/>
          <p:cNvPicPr preferRelativeResize="0"/>
          <p:nvPr/>
        </p:nvPicPr>
        <p:blipFill rotWithShape="1">
          <a:blip r:embed="rId7">
            <a:alphaModFix/>
          </a:blip>
          <a:srcRect b="10" l="14696" r="4239" t="0"/>
          <a:stretch/>
        </p:blipFill>
        <p:spPr>
          <a:xfrm>
            <a:off x="7337582" y="3472301"/>
            <a:ext cx="1806413" cy="167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258634" y="4782196"/>
            <a:ext cx="32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-341539"/>
            <a:ext cx="6629833" cy="526218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4"/>
          <p:cNvSpPr txBox="1"/>
          <p:nvPr/>
        </p:nvSpPr>
        <p:spPr>
          <a:xfrm>
            <a:off x="570154" y="1538344"/>
            <a:ext cx="328319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MI PIACEREBBE COSTRUIRE UNA FIGURA CHE POSSO MUOVERE…</a:t>
            </a:r>
            <a:endParaRPr/>
          </a:p>
        </p:txBody>
      </p:sp>
      <p:sp>
        <p:nvSpPr>
          <p:cNvPr id="273" name="Google Shape;273;p24"/>
          <p:cNvSpPr txBox="1"/>
          <p:nvPr/>
        </p:nvSpPr>
        <p:spPr>
          <a:xfrm>
            <a:off x="570154" y="4335969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https://www.geogebra.org/m/bvwech4x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" sz="2400">
                <a:solidFill>
                  <a:srgbClr val="0070C0"/>
                </a:solidFill>
              </a:rPr>
              <a:t>Alla fine Mugdho ci sorprende tutti…</a:t>
            </a:r>
            <a:endParaRPr b="1" sz="2400">
              <a:solidFill>
                <a:srgbClr val="0070C0"/>
              </a:solidFill>
            </a:endParaRPr>
          </a:p>
        </p:txBody>
      </p:sp>
      <p:sp>
        <p:nvSpPr>
          <p:cNvPr id="279" name="Google Shape;279;p25"/>
          <p:cNvSpPr txBox="1"/>
          <p:nvPr>
            <p:ph idx="1" type="body"/>
          </p:nvPr>
        </p:nvSpPr>
        <p:spPr>
          <a:xfrm>
            <a:off x="628650" y="1480187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it" sz="2000">
                <a:solidFill>
                  <a:schemeClr val="dk1"/>
                </a:solidFill>
              </a:rPr>
              <a:t>…prima di frequentare il CPIA io potevo risolvere problemi di matematica e fare esercizi senza difficoltà, ma la matematica non mi interessava.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it" sz="2000">
                <a:solidFill>
                  <a:schemeClr val="dk1"/>
                </a:solidFill>
              </a:rPr>
              <a:t>Poi ho iniziato a frequentare le lezioni della prof C. e sono diventato curioso e continuavo a pensare alla matematica anche a casa cercando delle soluzioni alle attività proposte.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6"/>
          <p:cNvSpPr txBox="1"/>
          <p:nvPr>
            <p:ph type="title"/>
          </p:nvPr>
        </p:nvSpPr>
        <p:spPr>
          <a:xfrm>
            <a:off x="311700" y="445025"/>
            <a:ext cx="372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it">
                <a:solidFill>
                  <a:srgbClr val="0070C0"/>
                </a:solidFill>
              </a:rPr>
              <a:t>PEER TUTORING</a:t>
            </a:r>
            <a:endParaRPr/>
          </a:p>
        </p:txBody>
      </p:sp>
      <p:pic>
        <p:nvPicPr>
          <p:cNvPr descr="IMG-5687.JPG" id="285" name="Google Shape;285;p26"/>
          <p:cNvPicPr preferRelativeResize="0"/>
          <p:nvPr/>
        </p:nvPicPr>
        <p:blipFill rotWithShape="1">
          <a:blip r:embed="rId3">
            <a:alphaModFix/>
          </a:blip>
          <a:srcRect b="0" l="13284" r="16088" t="0"/>
          <a:stretch/>
        </p:blipFill>
        <p:spPr>
          <a:xfrm>
            <a:off x="3792692" y="-2"/>
            <a:ext cx="5344187" cy="5143501"/>
          </a:xfrm>
          <a:custGeom>
            <a:rect b="b" l="l" r="r" t="t"/>
            <a:pathLst>
              <a:path extrusionOk="0" h="6858001" w="6458232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6" name="Google Shape;28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775" y="1535325"/>
            <a:ext cx="5344171" cy="128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7777" y="3186021"/>
            <a:ext cx="5734998" cy="128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C000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/>
          <p:nvPr/>
        </p:nvSpPr>
        <p:spPr>
          <a:xfrm>
            <a:off x="2302136" y="1258645"/>
            <a:ext cx="4636546" cy="321653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7"/>
          <p:cNvSpPr txBox="1"/>
          <p:nvPr>
            <p:ph idx="1" type="body"/>
          </p:nvPr>
        </p:nvSpPr>
        <p:spPr>
          <a:xfrm>
            <a:off x="2557561" y="2766122"/>
            <a:ext cx="4028876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it" u="sng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chiara.ca@cpiabologna.istruzioneer.it</a:t>
            </a:r>
            <a:endParaRPr>
              <a:solidFill>
                <a:srgbClr val="0070C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17647"/>
              <a:buNone/>
            </a:pPr>
            <a:r>
              <a:rPr lang="it" u="sng">
                <a:solidFill>
                  <a:srgbClr val="0070C0"/>
                </a:solidFill>
              </a:rPr>
              <a:t>chiaracateni@gmail.com</a:t>
            </a:r>
            <a:endParaRPr u="sng">
              <a:solidFill>
                <a:srgbClr val="0070C0"/>
              </a:solidFill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3465767" y="2171640"/>
            <a:ext cx="22124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CHIARA CATENI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it" sz="2000">
                <a:solidFill>
                  <a:srgbClr val="0070C0"/>
                </a:solidFill>
              </a:rPr>
              <a:t>MOTIVAZIONE</a:t>
            </a:r>
            <a:endParaRPr b="1" sz="2000">
              <a:solidFill>
                <a:srgbClr val="0070C0"/>
              </a:solidFill>
            </a:endParaRPr>
          </a:p>
        </p:txBody>
      </p:sp>
      <p:sp>
        <p:nvSpPr>
          <p:cNvPr id="74" name="Google Shape;74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200">
                <a:solidFill>
                  <a:schemeClr val="dk1"/>
                </a:solidFill>
              </a:rPr>
              <a:t>È per questo che la </a:t>
            </a:r>
            <a:r>
              <a:rPr b="1" lang="it" sz="2200">
                <a:solidFill>
                  <a:srgbClr val="00B050"/>
                </a:solidFill>
              </a:rPr>
              <a:t>motivazione</a:t>
            </a:r>
            <a:r>
              <a:rPr lang="it" sz="2200">
                <a:solidFill>
                  <a:schemeClr val="dk1"/>
                </a:solidFill>
              </a:rPr>
              <a:t> riveste un ruolo centrale in tutte le teorie dell'apprendimento per adulti. L’adulto mette in atto un </a:t>
            </a:r>
            <a:r>
              <a:rPr b="1" lang="it" sz="2200">
                <a:solidFill>
                  <a:srgbClr val="00B050"/>
                </a:solidFill>
              </a:rPr>
              <a:t>cambiamento</a:t>
            </a:r>
            <a:r>
              <a:rPr lang="it" sz="2200">
                <a:solidFill>
                  <a:schemeClr val="dk1"/>
                </a:solidFill>
              </a:rPr>
              <a:t> che implica la ricerca personale e la consapevolezza delle proprie conoscenze e delle strategie attuate, con l’obiettivo di </a:t>
            </a:r>
            <a:r>
              <a:rPr b="1" lang="it" sz="2200">
                <a:solidFill>
                  <a:srgbClr val="00B050"/>
                </a:solidFill>
              </a:rPr>
              <a:t>migliorare socialmente e professionalmente</a:t>
            </a:r>
            <a:r>
              <a:rPr lang="it" sz="2200">
                <a:solidFill>
                  <a:schemeClr val="dk1"/>
                </a:solidFill>
              </a:rPr>
              <a:t>.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" name="Google Shape;75;p3"/>
          <p:cNvSpPr txBox="1"/>
          <p:nvPr/>
        </p:nvSpPr>
        <p:spPr>
          <a:xfrm>
            <a:off x="682050" y="4328900"/>
            <a:ext cx="77799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1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Viaggio nell’istruzione degli Adulti In Italia. Alla scoperta di esigenze, problemi e soluzioni“ </a:t>
            </a:r>
            <a:r>
              <a:rPr b="0" i="1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Indire (2018)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/>
          <p:nvPr>
            <p:ph idx="1" type="body"/>
          </p:nvPr>
        </p:nvSpPr>
        <p:spPr>
          <a:xfrm>
            <a:off x="457200" y="462579"/>
            <a:ext cx="8229600" cy="43679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 insegna a un adulto dovrà tener presente tutte queste specificità cercando un bilanciamento tra il processo di sviluppo individuale e quello del gruppo, adeguando di conseguenza la didattica alle diversità individuali nell’ambito del gruppo-classe. </a:t>
            </a:r>
            <a:r>
              <a:rPr b="1" lang="it" sz="2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Per questo, nell’insegnamento di ogni disciplina, si dovrebbero attivare metodi per sviluppare processi di apprendimento diversi e più autonomi</a:t>
            </a:r>
            <a:r>
              <a:rPr b="1" lang="it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(per scoperta, per azione, per problemi, ecc.); </a:t>
            </a:r>
            <a:r>
              <a:rPr b="1" lang="it" sz="2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garantire un’offerta formativa personalizzabile </a:t>
            </a:r>
            <a:r>
              <a:rPr b="1" lang="it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(adottando metodi diversi per ogni tipo di apprendimento); </a:t>
            </a:r>
            <a:r>
              <a:rPr b="1" lang="it" sz="2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promuovere e/o consolidare l’interesse e la motivazione degli studenti</a:t>
            </a:r>
            <a:r>
              <a:rPr b="1" lang="it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" name="Google Shape;81;p4"/>
          <p:cNvSpPr txBox="1"/>
          <p:nvPr/>
        </p:nvSpPr>
        <p:spPr>
          <a:xfrm>
            <a:off x="682050" y="4328900"/>
            <a:ext cx="77799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1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Viaggio nell’istruzione degli Adulti In Italia. Alla scoperta di esigenze, problemi e soluzioni“ </a:t>
            </a:r>
            <a:r>
              <a:rPr b="0" i="1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Indire (2018)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/>
          <p:nvPr>
            <p:ph idx="1" type="body"/>
          </p:nvPr>
        </p:nvSpPr>
        <p:spPr>
          <a:xfrm>
            <a:off x="628650" y="724891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>
                <a:solidFill>
                  <a:schemeClr val="dk1"/>
                </a:solidFill>
              </a:rPr>
              <a:t>Tra i metodi che rispondono a queste caratteristiche ci sono quelli incentrati sulla scoperta, più o meno guidata, del sé: metodi ad orientamento narrativo, ad approccio autobiografico o basati sul bilancio delle competenze. In tutti questi casi, </a:t>
            </a:r>
            <a:r>
              <a:rPr b="1" lang="it" sz="2100">
                <a:solidFill>
                  <a:srgbClr val="00B050"/>
                </a:solidFill>
              </a:rPr>
              <a:t>l'identità dell’adulto</a:t>
            </a:r>
            <a:r>
              <a:rPr lang="it" sz="2100">
                <a:solidFill>
                  <a:schemeClr val="dk1"/>
                </a:solidFill>
              </a:rPr>
              <a:t>, il </a:t>
            </a:r>
            <a:r>
              <a:rPr b="1" lang="it" sz="2100">
                <a:solidFill>
                  <a:srgbClr val="00B050"/>
                </a:solidFill>
              </a:rPr>
              <a:t>vissuto personale e lavorativo</a:t>
            </a:r>
            <a:r>
              <a:rPr lang="it" sz="2100">
                <a:solidFill>
                  <a:schemeClr val="dk1"/>
                </a:solidFill>
              </a:rPr>
              <a:t>, le aree di forza e di potenziamento vengono ricostruite e ricontestualizzate con l’aiuto di un insegnante/esperto per inserirle nel </a:t>
            </a:r>
            <a:r>
              <a:rPr b="1" lang="it" sz="2100">
                <a:solidFill>
                  <a:srgbClr val="00B050"/>
                </a:solidFill>
              </a:rPr>
              <a:t>nuovo orizzonte formativo e di crescita personale</a:t>
            </a:r>
            <a:r>
              <a:rPr lang="it" sz="2100">
                <a:solidFill>
                  <a:schemeClr val="dk1"/>
                </a:solidFill>
              </a:rPr>
              <a:t>.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5"/>
          <p:cNvSpPr txBox="1"/>
          <p:nvPr/>
        </p:nvSpPr>
        <p:spPr>
          <a:xfrm>
            <a:off x="682050" y="4328900"/>
            <a:ext cx="77799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1" i="1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Viaggio nell’istruzione degli Adulti In Italia. Alla scoperta di esigenze, problemi e soluzioni“ </a:t>
            </a:r>
            <a:r>
              <a:rPr b="0" i="1" lang="it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Indire (2018)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>
            <p:ph type="title"/>
          </p:nvPr>
        </p:nvSpPr>
        <p:spPr>
          <a:xfrm>
            <a:off x="628650" y="205383"/>
            <a:ext cx="78867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it" sz="200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COME INSEGNARE MATEMATICA</a:t>
            </a:r>
            <a:endParaRPr b="1" sz="12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 txBox="1"/>
          <p:nvPr>
            <p:ph idx="1" type="body"/>
          </p:nvPr>
        </p:nvSpPr>
        <p:spPr>
          <a:xfrm>
            <a:off x="628650" y="1026914"/>
            <a:ext cx="78867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it" sz="2100">
                <a:solidFill>
                  <a:schemeClr val="dk1"/>
                </a:solidFill>
              </a:rPr>
              <a:t>Proporre situazioni che stimolino l’interesse, anche legate all’esperienza pregressa, e, nel caso di studenti detenuti, distolgano dal pensiero fisso del contesto nel quale si trovano e del mondo dal quale sono stati separati </a:t>
            </a:r>
            <a:endParaRPr/>
          </a:p>
          <a:p>
            <a:pPr indent="-152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" sz="2100">
                <a:solidFill>
                  <a:schemeClr val="dk1"/>
                </a:solidFill>
              </a:rPr>
              <a:t>Ricercare problemi che aprano la strada all’introduzione o allo svolgimento dei concetti fondamentali della disciplina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it" sz="2100">
                <a:solidFill>
                  <a:schemeClr val="dk1"/>
                </a:solidFill>
              </a:rPr>
              <a:t>Ripercorrere la storia della matematica per riflettere sull’evoluzione di concetti matematici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/>
          <p:nvPr>
            <p:ph idx="4294967295" type="title"/>
          </p:nvPr>
        </p:nvSpPr>
        <p:spPr>
          <a:xfrm>
            <a:off x="441063" y="28610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it">
                <a:solidFill>
                  <a:srgbClr val="0070C0"/>
                </a:solidFill>
              </a:rPr>
              <a:t>IL GIOCO permette di</a:t>
            </a:r>
            <a:r>
              <a:rPr lang="it">
                <a:solidFill>
                  <a:srgbClr val="0070C0"/>
                </a:solidFill>
              </a:rPr>
              <a:t>:</a:t>
            </a:r>
            <a:r>
              <a:rPr lang="it" sz="1800">
                <a:solidFill>
                  <a:srgbClr val="0070C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99" name="Google Shape;99;p7"/>
          <p:cNvSpPr txBox="1"/>
          <p:nvPr/>
        </p:nvSpPr>
        <p:spPr>
          <a:xfrm>
            <a:off x="441063" y="989704"/>
            <a:ext cx="8315661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catturare l’attenzione, la motivazione e promuovere la partecipazione attiva dell’alunno;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facilitare l’accesso a concetti e codici, a volte difficili, propri di una disciplina;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mediare le relazioni e aiutarsi reciprocamente per la soluzione di eventuali problemi;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imparare progressivamente a tollerare le frustrazioni, a gestire gli stati emotivi come ansia, gioia, rabbia.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"/>
          <p:cNvSpPr txBox="1"/>
          <p:nvPr>
            <p:ph idx="4294967295" type="title"/>
          </p:nvPr>
        </p:nvSpPr>
        <p:spPr>
          <a:xfrm>
            <a:off x="311700" y="514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it"/>
              <a:t> </a:t>
            </a:r>
            <a:r>
              <a:rPr b="1" lang="it">
                <a:solidFill>
                  <a:srgbClr val="0070C0"/>
                </a:solidFill>
              </a:rPr>
              <a:t>e anche...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105" name="Google Shape;105;p8"/>
          <p:cNvSpPr txBox="1"/>
          <p:nvPr/>
        </p:nvSpPr>
        <p:spPr>
          <a:xfrm>
            <a:off x="311700" y="1534336"/>
            <a:ext cx="82836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osservare e analizzare i modi, i procedimenti di esplorazione degli </a:t>
            </a:r>
            <a:r>
              <a:rPr lang="it" sz="2000"/>
              <a:t>studenti </a:t>
            </a: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dei loro canali comunicativi privilegiati;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cogliere le originali procedure euristiche proprie di </a:t>
            </a:r>
            <a:r>
              <a:rPr lang="it" sz="2000"/>
              <a:t>ciascuno</a:t>
            </a:r>
            <a:r>
              <a:rPr b="0" i="0" lang="it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/>
          <p:nvPr>
            <p:ph type="title"/>
          </p:nvPr>
        </p:nvSpPr>
        <p:spPr>
          <a:xfrm>
            <a:off x="311700" y="30369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it">
                <a:solidFill>
                  <a:srgbClr val="0070C0"/>
                </a:solidFill>
              </a:rPr>
              <a:t>NUMERANDO 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311700" y="1120838"/>
            <a:ext cx="8520600" cy="359101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7922"/>
              <a:buNone/>
            </a:pPr>
            <a:r>
              <a:rPr b="1" lang="it" sz="3300">
                <a:solidFill>
                  <a:srgbClr val="00B050"/>
                </a:solidFill>
              </a:rPr>
              <a:t>L’insieme N e il gioco Numerando</a:t>
            </a:r>
            <a:r>
              <a:rPr lang="it" sz="3300">
                <a:solidFill>
                  <a:srgbClr val="00B050"/>
                </a:solidFill>
              </a:rPr>
              <a:t> </a:t>
            </a:r>
            <a:endParaRPr sz="3300">
              <a:solidFill>
                <a:srgbClr val="00B05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7922"/>
              <a:buNone/>
            </a:pPr>
            <a:r>
              <a:rPr lang="it" sz="3300">
                <a:solidFill>
                  <a:schemeClr val="dk1"/>
                </a:solidFill>
              </a:rPr>
              <a:t>di Brunetto Piochi </a:t>
            </a:r>
            <a:endParaRPr sz="3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42857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88669"/>
              <a:buNone/>
            </a:pPr>
            <a:r>
              <a:rPr lang="it" sz="2900"/>
              <a:t>I</a:t>
            </a:r>
            <a:r>
              <a:rPr lang="it" sz="2900">
                <a:solidFill>
                  <a:schemeClr val="dk1"/>
                </a:solidFill>
              </a:rPr>
              <a:t>l gioco che qui proponiamo, proprio per la sua valenza ludica, coinvolge al contrario tutti i ragazzi e offre loro occasione per “mettersi alla prova” nei calcoli, effettuandone una buona quantità quasi senza accorgersi della fatica. Allo stesso tempo, offre all’insegnante l’opportunità di guidare i ragazzi a riflettere su proprietà numeriche significative.”</a:t>
            </a:r>
            <a:endParaRPr sz="2900">
              <a:solidFill>
                <a:schemeClr val="dk1"/>
              </a:solidFill>
            </a:endParaRPr>
          </a:p>
        </p:txBody>
      </p:sp>
      <p:pic>
        <p:nvPicPr>
          <p:cNvPr id="112" name="Google Shape;1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6565" y="59250"/>
            <a:ext cx="1484827" cy="67396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1407392" y="4614206"/>
            <a:ext cx="7554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http://www.scuolavalore.indire.it/nuove_risorse/linsieme-n-e-il-gioco-numerando/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